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9" r:id="rId4"/>
    <p:sldId id="264" r:id="rId5"/>
    <p:sldId id="265" r:id="rId6"/>
    <p:sldId id="260" r:id="rId7"/>
    <p:sldId id="268" r:id="rId8"/>
    <p:sldId id="269" r:id="rId9"/>
    <p:sldId id="270" r:id="rId10"/>
    <p:sldId id="262" r:id="rId11"/>
    <p:sldId id="263" r:id="rId12"/>
    <p:sldId id="266" r:id="rId13"/>
    <p:sldId id="267" r:id="rId14"/>
  </p:sldIdLst>
  <p:sldSz cx="14630400" cy="8229600"/>
  <p:notesSz cx="8229600" cy="14630400"/>
  <p:embeddedFontLst>
    <p:embeddedFont>
      <p:font typeface="Bookman Old Style" panose="02050604050505020204" pitchFamily="18" charset="0"/>
      <p:regular r:id="rId16"/>
      <p:bold r:id="rId17"/>
      <p:italic r:id="rId18"/>
      <p:boldItalic r:id="rId19"/>
    </p:embeddedFont>
    <p:embeddedFont>
      <p:font typeface="Garamond" panose="02020404030301010803" pitchFamily="18" charset="0"/>
      <p:regular r:id="rId20"/>
      <p:bold r:id="rId21"/>
      <p:italic r:id="rId22"/>
    </p:embeddedFont>
    <p:embeddedFont>
      <p:font typeface="Merriweather" panose="00000500000000000000" pitchFamily="2" charset="0"/>
      <p:regular r:id="rId23"/>
      <p:bold r:id="rId24"/>
      <p:italic r:id="rId25"/>
      <p:boldItalic r:id="rId26"/>
    </p:embeddedFont>
    <p:embeddedFont>
      <p:font typeface="Segoe UI Emoji" panose="020B0502040204020203" pitchFamily="34" charset="0"/>
      <p:regular r:id="rId27"/>
    </p:embeddedFont>
    <p:embeddedFont>
      <p:font typeface="Segoe UI Symbol" panose="020B0502040204020203" pitchFamily="34" charset="0"/>
      <p:regular r:id="rId28"/>
    </p:embeddedFont>
    <p:embeddedFont>
      <p:font typeface="Sitka Heading" pitchFamily="2" charset="0"/>
      <p:regular r:id="rId29"/>
      <p:bold r:id="rId30"/>
      <p:italic r:id="rId31"/>
      <p:boldItalic r:id="rId32"/>
    </p:embeddedFont>
    <p:embeddedFont>
      <p:font typeface="Sylfaen" panose="010A0502050306030303" pitchFamily="18" charset="0"/>
      <p:regular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15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21" Type="http://schemas.openxmlformats.org/officeDocument/2006/relationships/font" Target="fonts/font6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font" Target="fonts/font18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font" Target="fonts/font17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856171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00695" y="817483"/>
            <a:ext cx="7542609" cy="21449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5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COVID-19 Case Prediction Using Time-Series Regression Models</a:t>
            </a:r>
            <a:endParaRPr lang="en-US" sz="4500" dirty="0"/>
          </a:p>
        </p:txBody>
      </p:sp>
      <p:sp>
        <p:nvSpPr>
          <p:cNvPr id="4" name="Text 1"/>
          <p:cNvSpPr/>
          <p:nvPr/>
        </p:nvSpPr>
        <p:spPr>
          <a:xfrm>
            <a:off x="800695" y="3305532"/>
            <a:ext cx="7542609" cy="366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Forecasting Future Cases Using AI </a:t>
            </a:r>
            <a:endParaRPr lang="en-US" sz="1800" dirty="0"/>
          </a:p>
        </p:txBody>
      </p:sp>
      <p:sp>
        <p:nvSpPr>
          <p:cNvPr id="5" name="Text 2"/>
          <p:cNvSpPr/>
          <p:nvPr/>
        </p:nvSpPr>
        <p:spPr>
          <a:xfrm>
            <a:off x="800695" y="3928943"/>
            <a:ext cx="7542609" cy="366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TEAM NO.2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800695" y="4552355"/>
            <a:ext cx="7542609" cy="366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Vansh karnwal                      -202401100300274</a:t>
            </a:r>
            <a:endParaRPr lang="en-US" sz="1800" dirty="0"/>
          </a:p>
        </p:txBody>
      </p:sp>
      <p:sp>
        <p:nvSpPr>
          <p:cNvPr id="7" name="Text 4"/>
          <p:cNvSpPr/>
          <p:nvPr/>
        </p:nvSpPr>
        <p:spPr>
          <a:xfrm>
            <a:off x="800695" y="5175766"/>
            <a:ext cx="7542609" cy="366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Varun prakash srivastava -202401100300275</a:t>
            </a:r>
            <a:endParaRPr lang="en-US" sz="1800" dirty="0"/>
          </a:p>
        </p:txBody>
      </p:sp>
      <p:sp>
        <p:nvSpPr>
          <p:cNvPr id="8" name="Text 5"/>
          <p:cNvSpPr/>
          <p:nvPr/>
        </p:nvSpPr>
        <p:spPr>
          <a:xfrm>
            <a:off x="800695" y="5799177"/>
            <a:ext cx="7542609" cy="366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Tushar bhardwaj                   -202401100300265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800695" y="6422588"/>
            <a:ext cx="7542609" cy="366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Shivam pandey                     -202401100300234</a:t>
            </a:r>
            <a:endParaRPr lang="en-US" sz="1800" dirty="0"/>
          </a:p>
        </p:txBody>
      </p:sp>
      <p:sp>
        <p:nvSpPr>
          <p:cNvPr id="10" name="Text 7"/>
          <p:cNvSpPr/>
          <p:nvPr/>
        </p:nvSpPr>
        <p:spPr>
          <a:xfrm>
            <a:off x="800695" y="7046000"/>
            <a:ext cx="7542609" cy="366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Shivansh gupta                    -202401100300236</a:t>
            </a:r>
            <a:endParaRPr lang="en-US" sz="18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96B9485-A374-4593-C42A-19023B6C2009}"/>
              </a:ext>
            </a:extLst>
          </p:cNvPr>
          <p:cNvSpPr/>
          <p:nvPr/>
        </p:nvSpPr>
        <p:spPr>
          <a:xfrm>
            <a:off x="12691431" y="7617618"/>
            <a:ext cx="1839817" cy="561860"/>
          </a:xfrm>
          <a:prstGeom prst="rect">
            <a:avLst/>
          </a:prstGeom>
          <a:solidFill>
            <a:srgbClr val="0915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2519AEB7-84FC-FAE2-41B1-02CA72E41B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9480" y="2296477"/>
            <a:ext cx="11358390" cy="505177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F893C2A-C4B8-E65E-A609-7E333C5CF945}"/>
              </a:ext>
            </a:extLst>
          </p:cNvPr>
          <p:cNvSpPr txBox="1"/>
          <p:nvPr/>
        </p:nvSpPr>
        <p:spPr>
          <a:xfrm>
            <a:off x="4490291" y="881350"/>
            <a:ext cx="239302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Garamond" panose="02020404030301010803" pitchFamily="18" charset="0"/>
              </a:rPr>
              <a:t>Result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7AFC46-13C5-B7EA-B086-1A574DE883D4}"/>
              </a:ext>
            </a:extLst>
          </p:cNvPr>
          <p:cNvSpPr/>
          <p:nvPr/>
        </p:nvSpPr>
        <p:spPr>
          <a:xfrm>
            <a:off x="12691431" y="7617618"/>
            <a:ext cx="1839817" cy="561860"/>
          </a:xfrm>
          <a:prstGeom prst="rect">
            <a:avLst/>
          </a:prstGeom>
          <a:solidFill>
            <a:srgbClr val="0915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01001" y="1037034"/>
            <a:ext cx="7039570" cy="5488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Conclusion and Future Directions</a:t>
            </a:r>
            <a:endParaRPr lang="en-US" sz="3450" dirty="0"/>
          </a:p>
        </p:txBody>
      </p:sp>
      <p:sp>
        <p:nvSpPr>
          <p:cNvPr id="4" name="Text 1"/>
          <p:cNvSpPr/>
          <p:nvPr/>
        </p:nvSpPr>
        <p:spPr>
          <a:xfrm>
            <a:off x="6101001" y="1849279"/>
            <a:ext cx="7914799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Our time-series models provide accurate forecasts, offering early warnings for resource allocation. Model assumptions and data availability present limitations.</a:t>
            </a:r>
            <a:endParaRPr lang="en-US" sz="1350" dirty="0"/>
          </a:p>
        </p:txBody>
      </p:sp>
      <p:sp>
        <p:nvSpPr>
          <p:cNvPr id="5" name="Text 2"/>
          <p:cNvSpPr/>
          <p:nvPr/>
        </p:nvSpPr>
        <p:spPr>
          <a:xfrm>
            <a:off x="6101001" y="2608778"/>
            <a:ext cx="7914799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Future work includes incorporating sentiment analysis and refining feature selection. We call for implementing predictive dashboards for real-time monitoring.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6101001" y="3368278"/>
            <a:ext cx="7914799" cy="280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We gratefully acknowledge our funding sources and collaborators for their support.</a:t>
            </a:r>
            <a:endParaRPr lang="en-US" sz="1350" dirty="0"/>
          </a:p>
        </p:txBody>
      </p:sp>
      <p:sp>
        <p:nvSpPr>
          <p:cNvPr id="7" name="Shape 4"/>
          <p:cNvSpPr/>
          <p:nvPr/>
        </p:nvSpPr>
        <p:spPr>
          <a:xfrm>
            <a:off x="6101001" y="3846790"/>
            <a:ext cx="131683" cy="660797"/>
          </a:xfrm>
          <a:prstGeom prst="roundRect">
            <a:avLst>
              <a:gd name="adj" fmla="val 56018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496050" y="3846790"/>
            <a:ext cx="2207657" cy="274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Summarize Findings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6496050" y="4226600"/>
            <a:ext cx="7519749" cy="280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Highlight accurate time-series forecasts.</a:t>
            </a:r>
            <a:endParaRPr lang="en-US" sz="1350" dirty="0"/>
          </a:p>
        </p:txBody>
      </p:sp>
      <p:sp>
        <p:nvSpPr>
          <p:cNvPr id="10" name="Shape 7"/>
          <p:cNvSpPr/>
          <p:nvPr/>
        </p:nvSpPr>
        <p:spPr>
          <a:xfrm>
            <a:off x="6364367" y="4683204"/>
            <a:ext cx="131683" cy="660797"/>
          </a:xfrm>
          <a:prstGeom prst="roundRect">
            <a:avLst>
              <a:gd name="adj" fmla="val 56018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759416" y="4683204"/>
            <a:ext cx="2195393" cy="274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Address Limitations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6759416" y="5063014"/>
            <a:ext cx="7256383" cy="280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Acknowledge model assumptions and data.</a:t>
            </a:r>
            <a:endParaRPr lang="en-US" sz="1350" dirty="0"/>
          </a:p>
        </p:txBody>
      </p:sp>
      <p:sp>
        <p:nvSpPr>
          <p:cNvPr id="13" name="Shape 10"/>
          <p:cNvSpPr/>
          <p:nvPr/>
        </p:nvSpPr>
        <p:spPr>
          <a:xfrm>
            <a:off x="6627852" y="5519618"/>
            <a:ext cx="131683" cy="660797"/>
          </a:xfrm>
          <a:prstGeom prst="roundRect">
            <a:avLst>
              <a:gd name="adj" fmla="val 56018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022902" y="5519618"/>
            <a:ext cx="2221111" cy="274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Propose Future Work</a:t>
            </a:r>
            <a:endParaRPr lang="en-US" sz="1700" dirty="0"/>
          </a:p>
        </p:txBody>
      </p:sp>
      <p:sp>
        <p:nvSpPr>
          <p:cNvPr id="15" name="Text 12"/>
          <p:cNvSpPr/>
          <p:nvPr/>
        </p:nvSpPr>
        <p:spPr>
          <a:xfrm>
            <a:off x="7022902" y="5899428"/>
            <a:ext cx="6992898" cy="280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Integrate sentiment, refine features.</a:t>
            </a:r>
            <a:endParaRPr lang="en-US" sz="1350" dirty="0"/>
          </a:p>
        </p:txBody>
      </p:sp>
      <p:sp>
        <p:nvSpPr>
          <p:cNvPr id="16" name="Shape 13"/>
          <p:cNvSpPr/>
          <p:nvPr/>
        </p:nvSpPr>
        <p:spPr>
          <a:xfrm>
            <a:off x="6891338" y="6356032"/>
            <a:ext cx="131683" cy="660797"/>
          </a:xfrm>
          <a:prstGeom prst="roundRect">
            <a:avLst>
              <a:gd name="adj" fmla="val 56018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7286387" y="6356032"/>
            <a:ext cx="2195393" cy="274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Call to Action</a:t>
            </a:r>
            <a:endParaRPr lang="en-US" sz="1700" dirty="0"/>
          </a:p>
        </p:txBody>
      </p:sp>
      <p:sp>
        <p:nvSpPr>
          <p:cNvPr id="18" name="Text 15"/>
          <p:cNvSpPr/>
          <p:nvPr/>
        </p:nvSpPr>
        <p:spPr>
          <a:xfrm>
            <a:off x="7286387" y="6735842"/>
            <a:ext cx="6729413" cy="280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Implement real-time dashboards.</a:t>
            </a:r>
            <a:endParaRPr lang="en-US" sz="135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00BBEF7-961C-843A-D8D8-3D7D61910CD9}"/>
              </a:ext>
            </a:extLst>
          </p:cNvPr>
          <p:cNvSpPr/>
          <p:nvPr/>
        </p:nvSpPr>
        <p:spPr>
          <a:xfrm>
            <a:off x="12691431" y="7617618"/>
            <a:ext cx="1839817" cy="561860"/>
          </a:xfrm>
          <a:prstGeom prst="rect">
            <a:avLst/>
          </a:prstGeom>
          <a:solidFill>
            <a:srgbClr val="0915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43FC7B4-5AF9-FB03-FF23-61D0C9CBE6E1}"/>
              </a:ext>
            </a:extLst>
          </p:cNvPr>
          <p:cNvSpPr/>
          <p:nvPr/>
        </p:nvSpPr>
        <p:spPr>
          <a:xfrm>
            <a:off x="12691431" y="7617618"/>
            <a:ext cx="1839817" cy="561860"/>
          </a:xfrm>
          <a:prstGeom prst="rect">
            <a:avLst/>
          </a:prstGeom>
          <a:solidFill>
            <a:srgbClr val="0915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9763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53DB4F9-61F5-0969-930C-08BEFAB0CD76}"/>
              </a:ext>
            </a:extLst>
          </p:cNvPr>
          <p:cNvSpPr/>
          <p:nvPr/>
        </p:nvSpPr>
        <p:spPr>
          <a:xfrm>
            <a:off x="12691431" y="7617618"/>
            <a:ext cx="1839817" cy="561860"/>
          </a:xfrm>
          <a:prstGeom prst="rect">
            <a:avLst/>
          </a:prstGeom>
          <a:solidFill>
            <a:srgbClr val="0915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049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59725" y="521375"/>
            <a:ext cx="7824549" cy="17670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7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Problem Statement: The Urgent Need for Accurate COVID-19 Forecasting</a:t>
            </a:r>
            <a:endParaRPr lang="en-US" sz="3700" dirty="0"/>
          </a:p>
        </p:txBody>
      </p:sp>
      <p:sp>
        <p:nvSpPr>
          <p:cNvPr id="4" name="Text 1"/>
          <p:cNvSpPr/>
          <p:nvPr/>
        </p:nvSpPr>
        <p:spPr>
          <a:xfrm>
            <a:off x="659725" y="2571036"/>
            <a:ext cx="7824549" cy="6029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Accurate forecasting is essential for healthcare planning. Resource allocation depends on precise predictions, enabling timely intervention.</a:t>
            </a:r>
            <a:endParaRPr lang="en-US" sz="1450" dirty="0"/>
          </a:p>
        </p:txBody>
      </p:sp>
      <p:sp>
        <p:nvSpPr>
          <p:cNvPr id="5" name="Text 2"/>
          <p:cNvSpPr/>
          <p:nvPr/>
        </p:nvSpPr>
        <p:spPr>
          <a:xfrm>
            <a:off x="659725" y="3386018"/>
            <a:ext cx="7824549" cy="6029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Traditional methods often prove inadequate for complex pandemic dynamics. Italy's overwhelmed ICUs in March 2020 highlight this urgent need.</a:t>
            </a:r>
            <a:endParaRPr lang="en-US" sz="1450" dirty="0"/>
          </a:p>
        </p:txBody>
      </p:sp>
      <p:sp>
        <p:nvSpPr>
          <p:cNvPr id="6" name="Text 3"/>
          <p:cNvSpPr/>
          <p:nvPr/>
        </p:nvSpPr>
        <p:spPr>
          <a:xfrm>
            <a:off x="659725" y="4201001"/>
            <a:ext cx="7824549" cy="6029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WHO emphasizes data-driven decision-making in pandemic response. Predictive models can inform critical public health strategies.</a:t>
            </a:r>
            <a:endParaRPr lang="en-US" sz="1450" dirty="0"/>
          </a:p>
        </p:txBody>
      </p:sp>
      <p:sp>
        <p:nvSpPr>
          <p:cNvPr id="7" name="Shape 4"/>
          <p:cNvSpPr/>
          <p:nvPr/>
        </p:nvSpPr>
        <p:spPr>
          <a:xfrm>
            <a:off x="659725" y="5015984"/>
            <a:ext cx="3818096" cy="1402556"/>
          </a:xfrm>
          <a:prstGeom prst="roundRect">
            <a:avLst>
              <a:gd name="adj" fmla="val 5645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855821" y="5212080"/>
            <a:ext cx="2356247" cy="294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Healthcare Planning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855821" y="5619512"/>
            <a:ext cx="3425904" cy="301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Optimize hospital beds and staffing.</a:t>
            </a:r>
            <a:endParaRPr lang="en-US" sz="1450" dirty="0"/>
          </a:p>
        </p:txBody>
      </p:sp>
      <p:sp>
        <p:nvSpPr>
          <p:cNvPr id="10" name="Shape 7"/>
          <p:cNvSpPr/>
          <p:nvPr/>
        </p:nvSpPr>
        <p:spPr>
          <a:xfrm>
            <a:off x="4666298" y="5015984"/>
            <a:ext cx="3818096" cy="1402556"/>
          </a:xfrm>
          <a:prstGeom prst="roundRect">
            <a:avLst>
              <a:gd name="adj" fmla="val 5645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4862393" y="5212080"/>
            <a:ext cx="2356247" cy="294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Resource Allocation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4862393" y="5619512"/>
            <a:ext cx="3425904" cy="6029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Distribute PPE and ventilators effectively.</a:t>
            </a:r>
            <a:endParaRPr lang="en-US" sz="1450" dirty="0"/>
          </a:p>
        </p:txBody>
      </p:sp>
      <p:sp>
        <p:nvSpPr>
          <p:cNvPr id="13" name="Shape 10"/>
          <p:cNvSpPr/>
          <p:nvPr/>
        </p:nvSpPr>
        <p:spPr>
          <a:xfrm>
            <a:off x="659725" y="6607016"/>
            <a:ext cx="7824549" cy="1101090"/>
          </a:xfrm>
          <a:prstGeom prst="roundRect">
            <a:avLst>
              <a:gd name="adj" fmla="val 7190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855821" y="6803112"/>
            <a:ext cx="2356247" cy="294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Timely Intervention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855821" y="7210544"/>
            <a:ext cx="7432358" cy="301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Implement public health measures proactively.</a:t>
            </a:r>
            <a:endParaRPr lang="en-US" sz="14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6BC4964-778A-D524-5079-47DC7758D6EA}"/>
              </a:ext>
            </a:extLst>
          </p:cNvPr>
          <p:cNvSpPr/>
          <p:nvPr/>
        </p:nvSpPr>
        <p:spPr>
          <a:xfrm>
            <a:off x="12691431" y="7617618"/>
            <a:ext cx="1839817" cy="561860"/>
          </a:xfrm>
          <a:prstGeom prst="rect">
            <a:avLst/>
          </a:prstGeom>
          <a:solidFill>
            <a:srgbClr val="0915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11926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720090"/>
            <a:ext cx="6170771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Data and Features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3798" y="1985010"/>
            <a:ext cx="1290280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Our data comes from Johns Hopkins, CDC, and Worldometer. Key features include daily new cases, deaths, and hospitalizations.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3798" y="3052286"/>
            <a:ext cx="1290280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External factors like mobility data, policy interventions, and vaccination rates are incorporated. Data cleaning addresses missing values and outliers.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3798" y="4119563"/>
            <a:ext cx="1290280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data spans January 2020 to December 2023 for training, with January 2024 to present for testing. Preprocessing includes time-series decomposition for trend and seasonality.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3798" y="5433655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Data Sources</a:t>
            </a:r>
            <a:endParaRPr lang="en-US" sz="2400" dirty="0"/>
          </a:p>
        </p:txBody>
      </p:sp>
      <p:sp>
        <p:nvSpPr>
          <p:cNvPr id="7" name="Text 5"/>
          <p:cNvSpPr/>
          <p:nvPr/>
        </p:nvSpPr>
        <p:spPr>
          <a:xfrm>
            <a:off x="863798" y="6065996"/>
            <a:ext cx="3898940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Johns Hopkins University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863798" y="6547128"/>
            <a:ext cx="3898940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CDC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863798" y="7028259"/>
            <a:ext cx="3898940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Worldometer</a:t>
            </a:r>
            <a:endParaRPr lang="en-US" sz="1900" dirty="0"/>
          </a:p>
        </p:txBody>
      </p:sp>
      <p:sp>
        <p:nvSpPr>
          <p:cNvPr id="10" name="Text 8"/>
          <p:cNvSpPr/>
          <p:nvPr/>
        </p:nvSpPr>
        <p:spPr>
          <a:xfrm>
            <a:off x="5372576" y="5433655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Key Features</a:t>
            </a:r>
            <a:endParaRPr lang="en-US" sz="2400" dirty="0"/>
          </a:p>
        </p:txBody>
      </p:sp>
      <p:sp>
        <p:nvSpPr>
          <p:cNvPr id="11" name="Text 9"/>
          <p:cNvSpPr/>
          <p:nvPr/>
        </p:nvSpPr>
        <p:spPr>
          <a:xfrm>
            <a:off x="5372576" y="6065996"/>
            <a:ext cx="3898940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Daily new cases</a:t>
            </a:r>
            <a:endParaRPr lang="en-US" sz="1900" dirty="0"/>
          </a:p>
        </p:txBody>
      </p:sp>
      <p:sp>
        <p:nvSpPr>
          <p:cNvPr id="12" name="Text 10"/>
          <p:cNvSpPr/>
          <p:nvPr/>
        </p:nvSpPr>
        <p:spPr>
          <a:xfrm>
            <a:off x="5372576" y="6547128"/>
            <a:ext cx="3898940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Deaths</a:t>
            </a:r>
            <a:endParaRPr lang="en-US" sz="1900" dirty="0"/>
          </a:p>
        </p:txBody>
      </p:sp>
      <p:sp>
        <p:nvSpPr>
          <p:cNvPr id="13" name="Text 11"/>
          <p:cNvSpPr/>
          <p:nvPr/>
        </p:nvSpPr>
        <p:spPr>
          <a:xfrm>
            <a:off x="5372576" y="7028259"/>
            <a:ext cx="3898940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Hospitalizations</a:t>
            </a:r>
            <a:endParaRPr lang="en-US" sz="1900" dirty="0"/>
          </a:p>
        </p:txBody>
      </p:sp>
      <p:sp>
        <p:nvSpPr>
          <p:cNvPr id="14" name="Text 12"/>
          <p:cNvSpPr/>
          <p:nvPr/>
        </p:nvSpPr>
        <p:spPr>
          <a:xfrm>
            <a:off x="9881354" y="5433655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External Factors</a:t>
            </a:r>
            <a:endParaRPr lang="en-US" sz="2400" dirty="0"/>
          </a:p>
        </p:txBody>
      </p:sp>
      <p:sp>
        <p:nvSpPr>
          <p:cNvPr id="15" name="Text 13"/>
          <p:cNvSpPr/>
          <p:nvPr/>
        </p:nvSpPr>
        <p:spPr>
          <a:xfrm>
            <a:off x="9881354" y="6065996"/>
            <a:ext cx="3898940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Mobility data</a:t>
            </a:r>
            <a:endParaRPr lang="en-US" sz="1900" dirty="0"/>
          </a:p>
        </p:txBody>
      </p:sp>
      <p:sp>
        <p:nvSpPr>
          <p:cNvPr id="16" name="Text 14"/>
          <p:cNvSpPr/>
          <p:nvPr/>
        </p:nvSpPr>
        <p:spPr>
          <a:xfrm>
            <a:off x="9881354" y="6547128"/>
            <a:ext cx="3898940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Policy interventions</a:t>
            </a:r>
            <a:endParaRPr lang="en-US" sz="1900" dirty="0"/>
          </a:p>
        </p:txBody>
      </p:sp>
      <p:sp>
        <p:nvSpPr>
          <p:cNvPr id="17" name="Text 15"/>
          <p:cNvSpPr/>
          <p:nvPr/>
        </p:nvSpPr>
        <p:spPr>
          <a:xfrm>
            <a:off x="9881354" y="7028259"/>
            <a:ext cx="3898940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Vaccination rates</a:t>
            </a:r>
            <a:endParaRPr lang="en-US" sz="190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2763CCD-8609-831A-DE34-1AF33E8A658C}"/>
              </a:ext>
            </a:extLst>
          </p:cNvPr>
          <p:cNvSpPr/>
          <p:nvPr/>
        </p:nvSpPr>
        <p:spPr>
          <a:xfrm>
            <a:off x="12691431" y="7617618"/>
            <a:ext cx="1839817" cy="561860"/>
          </a:xfrm>
          <a:prstGeom prst="rect">
            <a:avLst/>
          </a:prstGeom>
          <a:solidFill>
            <a:srgbClr val="0915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FFA9192-4694-B208-873E-D1C9C1C50925}"/>
              </a:ext>
            </a:extLst>
          </p:cNvPr>
          <p:cNvSpPr/>
          <p:nvPr/>
        </p:nvSpPr>
        <p:spPr>
          <a:xfrm>
            <a:off x="12691431" y="7617618"/>
            <a:ext cx="1839817" cy="561860"/>
          </a:xfrm>
          <a:prstGeom prst="rect">
            <a:avLst/>
          </a:prstGeom>
          <a:solidFill>
            <a:srgbClr val="0915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0BEB4F37-FC01-37D9-3652-7072E50972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3721" y="565966"/>
            <a:ext cx="12856684" cy="63760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12696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914400" algn="l"/>
                <a:tab pos="1273175" algn="l"/>
                <a:tab pos="1730375" algn="l"/>
                <a:tab pos="2187575" algn="l"/>
                <a:tab pos="2644775" algn="l"/>
                <a:tab pos="3101975" algn="l"/>
                <a:tab pos="3559175" algn="l"/>
                <a:tab pos="4016375" algn="l"/>
                <a:tab pos="4473575" algn="l"/>
                <a:tab pos="4930775" algn="l"/>
                <a:tab pos="5387975" algn="l"/>
                <a:tab pos="58451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914400" algn="l"/>
                <a:tab pos="1273175" algn="l"/>
                <a:tab pos="1730375" algn="l"/>
                <a:tab pos="2187575" algn="l"/>
                <a:tab pos="2644775" algn="l"/>
                <a:tab pos="3101975" algn="l"/>
                <a:tab pos="3559175" algn="l"/>
                <a:tab pos="4016375" algn="l"/>
                <a:tab pos="4473575" algn="l"/>
                <a:tab pos="4930775" algn="l"/>
                <a:tab pos="5387975" algn="l"/>
                <a:tab pos="58451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914400" algn="l"/>
                <a:tab pos="1273175" algn="l"/>
                <a:tab pos="1730375" algn="l"/>
                <a:tab pos="2187575" algn="l"/>
                <a:tab pos="2644775" algn="l"/>
                <a:tab pos="3101975" algn="l"/>
                <a:tab pos="3559175" algn="l"/>
                <a:tab pos="4016375" algn="l"/>
                <a:tab pos="4473575" algn="l"/>
                <a:tab pos="4930775" algn="l"/>
                <a:tab pos="5387975" algn="l"/>
                <a:tab pos="58451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914400" algn="l"/>
                <a:tab pos="1273175" algn="l"/>
                <a:tab pos="1730375" algn="l"/>
                <a:tab pos="2187575" algn="l"/>
                <a:tab pos="2644775" algn="l"/>
                <a:tab pos="3101975" algn="l"/>
                <a:tab pos="3559175" algn="l"/>
                <a:tab pos="4016375" algn="l"/>
                <a:tab pos="4473575" algn="l"/>
                <a:tab pos="4930775" algn="l"/>
                <a:tab pos="5387975" algn="l"/>
                <a:tab pos="58451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914400" algn="l"/>
                <a:tab pos="1273175" algn="l"/>
                <a:tab pos="1730375" algn="l"/>
                <a:tab pos="2187575" algn="l"/>
                <a:tab pos="2644775" algn="l"/>
                <a:tab pos="3101975" algn="l"/>
                <a:tab pos="3559175" algn="l"/>
                <a:tab pos="4016375" algn="l"/>
                <a:tab pos="4473575" algn="l"/>
                <a:tab pos="4930775" algn="l"/>
                <a:tab pos="5387975" algn="l"/>
                <a:tab pos="58451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914400" algn="l"/>
                <a:tab pos="1273175" algn="l"/>
                <a:tab pos="1730375" algn="l"/>
                <a:tab pos="2187575" algn="l"/>
                <a:tab pos="2644775" algn="l"/>
                <a:tab pos="3101975" algn="l"/>
                <a:tab pos="3559175" algn="l"/>
                <a:tab pos="4016375" algn="l"/>
                <a:tab pos="4473575" algn="l"/>
                <a:tab pos="4930775" algn="l"/>
                <a:tab pos="5387975" algn="l"/>
                <a:tab pos="58451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914400" algn="l"/>
                <a:tab pos="1273175" algn="l"/>
                <a:tab pos="1730375" algn="l"/>
                <a:tab pos="2187575" algn="l"/>
                <a:tab pos="2644775" algn="l"/>
                <a:tab pos="3101975" algn="l"/>
                <a:tab pos="3559175" algn="l"/>
                <a:tab pos="4016375" algn="l"/>
                <a:tab pos="4473575" algn="l"/>
                <a:tab pos="4930775" algn="l"/>
                <a:tab pos="5387975" algn="l"/>
                <a:tab pos="58451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914400" algn="l"/>
                <a:tab pos="1273175" algn="l"/>
                <a:tab pos="1730375" algn="l"/>
                <a:tab pos="2187575" algn="l"/>
                <a:tab pos="2644775" algn="l"/>
                <a:tab pos="3101975" algn="l"/>
                <a:tab pos="3559175" algn="l"/>
                <a:tab pos="4016375" algn="l"/>
                <a:tab pos="4473575" algn="l"/>
                <a:tab pos="4930775" algn="l"/>
                <a:tab pos="5387975" algn="l"/>
                <a:tab pos="58451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914400" algn="l"/>
                <a:tab pos="1273175" algn="l"/>
                <a:tab pos="1730375" algn="l"/>
                <a:tab pos="2187575" algn="l"/>
                <a:tab pos="2644775" algn="l"/>
                <a:tab pos="3101975" algn="l"/>
                <a:tab pos="3559175" algn="l"/>
                <a:tab pos="4016375" algn="l"/>
                <a:tab pos="4473575" algn="l"/>
                <a:tab pos="4930775" algn="l"/>
                <a:tab pos="5387975" algn="l"/>
                <a:tab pos="58451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815975" algn="l"/>
                <a:tab pos="914400" algn="l"/>
                <a:tab pos="1273175" algn="l"/>
                <a:tab pos="1730375" algn="l"/>
                <a:tab pos="2187575" algn="l"/>
                <a:tab pos="2644775" algn="l"/>
                <a:tab pos="3101975" algn="l"/>
                <a:tab pos="3559175" algn="l"/>
                <a:tab pos="4016375" algn="l"/>
                <a:tab pos="4473575" algn="l"/>
                <a:tab pos="4930775" algn="l"/>
                <a:tab pos="5387975" algn="l"/>
                <a:tab pos="5845175" algn="l"/>
              </a:tabLst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 Emoji" panose="020B0502040204020203" pitchFamily="34" charset="0"/>
              </a:rPr>
              <a:t>🔍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kumimoji="0" lang="en-US" altLang="en-US" sz="5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Sylfaen" panose="010A050205030603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 Preprocessing</a:t>
            </a:r>
            <a:endParaRPr kumimoji="0" lang="en-US" altLang="en-US" sz="5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Sylfaen" panose="010A05020503060303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815975" algn="l"/>
                <a:tab pos="914400" algn="l"/>
                <a:tab pos="1273175" algn="l"/>
                <a:tab pos="1730375" algn="l"/>
                <a:tab pos="2187575" algn="l"/>
                <a:tab pos="2644775" algn="l"/>
                <a:tab pos="3101975" algn="l"/>
                <a:tab pos="3559175" algn="l"/>
                <a:tab pos="4016375" algn="l"/>
                <a:tab pos="4473575" algn="l"/>
                <a:tab pos="4930775" algn="l"/>
                <a:tab pos="5387975" algn="l"/>
                <a:tab pos="5845175" algn="l"/>
              </a:tabLst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raw data required several transformation steps: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815975" algn="l"/>
                <a:tab pos="914400" algn="l"/>
                <a:tab pos="1273175" algn="l"/>
                <a:tab pos="1730375" algn="l"/>
                <a:tab pos="2187575" algn="l"/>
                <a:tab pos="2644775" algn="l"/>
                <a:tab pos="3101975" algn="l"/>
                <a:tab pos="3559175" algn="l"/>
                <a:tab pos="4016375" algn="l"/>
                <a:tab pos="4473575" algn="l"/>
                <a:tab pos="4930775" algn="l"/>
                <a:tab pos="5387975" algn="l"/>
                <a:tab pos="5845175" algn="l"/>
              </a:tabLst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 Emoji" panose="020B0502040204020203" pitchFamily="34" charset="0"/>
              </a:rPr>
              <a:t>✅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Steps: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>
                <a:tab pos="815975" algn="l"/>
                <a:tab pos="914400" algn="l"/>
                <a:tab pos="1273175" algn="l"/>
                <a:tab pos="1730375" algn="l"/>
                <a:tab pos="2187575" algn="l"/>
                <a:tab pos="2644775" algn="l"/>
                <a:tab pos="3101975" algn="l"/>
                <a:tab pos="3559175" algn="l"/>
                <a:tab pos="4016375" algn="l"/>
                <a:tab pos="4473575" algn="l"/>
                <a:tab pos="4930775" algn="l"/>
                <a:tab pos="5387975" algn="l"/>
                <a:tab pos="5845175" algn="l"/>
              </a:tabLst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Removed metadata rows (first row was not actual data).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>
                <a:tab pos="815975" algn="l"/>
                <a:tab pos="914400" algn="l"/>
                <a:tab pos="1273175" algn="l"/>
                <a:tab pos="1730375" algn="l"/>
                <a:tab pos="2187575" algn="l"/>
                <a:tab pos="2644775" algn="l"/>
                <a:tab pos="3101975" algn="l"/>
                <a:tab pos="3559175" algn="l"/>
                <a:tab pos="4016375" algn="l"/>
                <a:tab pos="4473575" algn="l"/>
                <a:tab pos="4930775" algn="l"/>
                <a:tab pos="5387975" algn="l"/>
                <a:tab pos="5845175" algn="l"/>
              </a:tabLst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Converted the 'Country/Region' column to </a:t>
            </a:r>
            <a:r>
              <a:rPr kumimoji="0" lang="en-US" altLang="en-US" sz="32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DateTime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format.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>
                <a:tab pos="815975" algn="l"/>
                <a:tab pos="914400" algn="l"/>
                <a:tab pos="1273175" algn="l"/>
                <a:tab pos="1730375" algn="l"/>
                <a:tab pos="2187575" algn="l"/>
                <a:tab pos="2644775" algn="l"/>
                <a:tab pos="3101975" algn="l"/>
                <a:tab pos="3559175" algn="l"/>
                <a:tab pos="4016375" algn="l"/>
                <a:tab pos="4473575" algn="l"/>
                <a:tab pos="4930775" algn="l"/>
                <a:tab pos="5387975" algn="l"/>
                <a:tab pos="5845175" algn="l"/>
              </a:tabLst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Set the Date as the index of the </a:t>
            </a:r>
            <a:r>
              <a:rPr kumimoji="0" lang="en-US" altLang="en-US" sz="32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dataframe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>
                <a:tab pos="815975" algn="l"/>
                <a:tab pos="914400" algn="l"/>
                <a:tab pos="1273175" algn="l"/>
                <a:tab pos="1730375" algn="l"/>
                <a:tab pos="2187575" algn="l"/>
                <a:tab pos="2644775" algn="l"/>
                <a:tab pos="3101975" algn="l"/>
                <a:tab pos="3559175" algn="l"/>
                <a:tab pos="4016375" algn="l"/>
                <a:tab pos="4473575" algn="l"/>
                <a:tab pos="4930775" algn="l"/>
                <a:tab pos="5387975" algn="l"/>
                <a:tab pos="5845175" algn="l"/>
              </a:tabLst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Selected India’s column to isolate case counts.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>
                <a:tab pos="815975" algn="l"/>
                <a:tab pos="914400" algn="l"/>
                <a:tab pos="1273175" algn="l"/>
                <a:tab pos="1730375" algn="l"/>
                <a:tab pos="2187575" algn="l"/>
                <a:tab pos="2644775" algn="l"/>
                <a:tab pos="3101975" algn="l"/>
                <a:tab pos="3559175" algn="l"/>
                <a:tab pos="4016375" algn="l"/>
                <a:tab pos="4473575" algn="l"/>
                <a:tab pos="4930775" algn="l"/>
                <a:tab pos="5387975" algn="l"/>
                <a:tab pos="5845175" algn="l"/>
              </a:tabLst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Handled missing values by dropping them using .</a:t>
            </a:r>
            <a:r>
              <a:rPr kumimoji="0" lang="en-US" altLang="en-US" sz="32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dropna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().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>
                <a:tab pos="815975" algn="l"/>
                <a:tab pos="914400" algn="l"/>
                <a:tab pos="1273175" algn="l"/>
                <a:tab pos="1730375" algn="l"/>
                <a:tab pos="2187575" algn="l"/>
                <a:tab pos="2644775" algn="l"/>
                <a:tab pos="3101975" algn="l"/>
                <a:tab pos="3559175" algn="l"/>
                <a:tab pos="4016375" algn="l"/>
                <a:tab pos="4473575" algn="l"/>
                <a:tab pos="4930775" algn="l"/>
                <a:tab pos="5387975" algn="l"/>
                <a:tab pos="5845175" algn="l"/>
              </a:tabLst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Created features for regression: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815975" algn="l"/>
                <a:tab pos="914400" algn="l"/>
                <a:tab pos="1273175" algn="l"/>
                <a:tab pos="1730375" algn="l"/>
                <a:tab pos="2187575" algn="l"/>
                <a:tab pos="2644775" algn="l"/>
                <a:tab pos="3101975" algn="l"/>
                <a:tab pos="3559175" algn="l"/>
                <a:tab pos="4016375" algn="l"/>
                <a:tab pos="4473575" algn="l"/>
                <a:tab pos="4930775" algn="l"/>
                <a:tab pos="5387975" algn="l"/>
                <a:tab pos="5845175" algn="l"/>
              </a:tabLst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Independent variable: Day index (0, 1, 2, ..., N)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815975" algn="l"/>
                <a:tab pos="914400" algn="l"/>
                <a:tab pos="1273175" algn="l"/>
                <a:tab pos="1730375" algn="l"/>
                <a:tab pos="2187575" algn="l"/>
                <a:tab pos="2644775" algn="l"/>
                <a:tab pos="3101975" algn="l"/>
                <a:tab pos="3559175" algn="l"/>
                <a:tab pos="4016375" algn="l"/>
                <a:tab pos="4473575" algn="l"/>
                <a:tab pos="4930775" algn="l"/>
                <a:tab pos="5387975" algn="l"/>
                <a:tab pos="5845175" algn="l"/>
              </a:tabLst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Dependent variable: Confirmed COVID-19 case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815975" algn="l"/>
                <a:tab pos="914400" algn="l"/>
                <a:tab pos="1273175" algn="l"/>
                <a:tab pos="1730375" algn="l"/>
                <a:tab pos="2187575" algn="l"/>
                <a:tab pos="2644775" algn="l"/>
                <a:tab pos="3101975" algn="l"/>
                <a:tab pos="3559175" algn="l"/>
                <a:tab pos="4016375" algn="l"/>
                <a:tab pos="4473575" algn="l"/>
                <a:tab pos="4930775" algn="l"/>
                <a:tab pos="5387975" algn="l"/>
                <a:tab pos="5845175" algn="l"/>
              </a:tabLst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2479846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944EC9F-72FB-9F60-E22D-84A8C3729202}"/>
              </a:ext>
            </a:extLst>
          </p:cNvPr>
          <p:cNvSpPr/>
          <p:nvPr/>
        </p:nvSpPr>
        <p:spPr>
          <a:xfrm>
            <a:off x="12691431" y="7617618"/>
            <a:ext cx="1839817" cy="561860"/>
          </a:xfrm>
          <a:prstGeom prst="rect">
            <a:avLst/>
          </a:prstGeom>
          <a:solidFill>
            <a:srgbClr val="0915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5375B9-EB46-8441-32A7-7B117E41ED70}"/>
              </a:ext>
            </a:extLst>
          </p:cNvPr>
          <p:cNvSpPr txBox="1"/>
          <p:nvPr/>
        </p:nvSpPr>
        <p:spPr>
          <a:xfrm>
            <a:off x="903383" y="760164"/>
            <a:ext cx="11380424" cy="63401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815975" algn="l"/>
                <a:tab pos="1273175" algn="l"/>
                <a:tab pos="1730375" algn="l"/>
                <a:tab pos="2187575" algn="l"/>
                <a:tab pos="2644775" algn="l"/>
                <a:tab pos="3101975" algn="l"/>
                <a:tab pos="3559175" algn="l"/>
                <a:tab pos="4016375" algn="l"/>
                <a:tab pos="4473575" algn="l"/>
                <a:tab pos="4930775" algn="l"/>
                <a:tab pos="5387975" algn="l"/>
                <a:tab pos="5845175" algn="l"/>
              </a:tabLst>
            </a:pPr>
            <a:r>
              <a:rPr kumimoji="0" lang="en-US" altLang="en-US" sz="5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 Emoji" panose="020B0502040204020203" pitchFamily="34" charset="0"/>
              </a:rPr>
              <a:t>🏗️</a:t>
            </a:r>
            <a:r>
              <a:rPr kumimoji="0" lang="en-US" altLang="en-US" sz="5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kumimoji="0" lang="en-US" altLang="en-US" sz="5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Sitka Heading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Model Building</a:t>
            </a:r>
            <a:endParaRPr kumimoji="0" lang="en-US" altLang="en-US" sz="5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Sitka Heading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815975" algn="l"/>
                <a:tab pos="1273175" algn="l"/>
                <a:tab pos="1730375" algn="l"/>
                <a:tab pos="2187575" algn="l"/>
                <a:tab pos="2644775" algn="l"/>
                <a:tab pos="3101975" algn="l"/>
                <a:tab pos="3559175" algn="l"/>
                <a:tab pos="4016375" algn="l"/>
                <a:tab pos="4473575" algn="l"/>
                <a:tab pos="4930775" algn="l"/>
                <a:tab pos="5387975" algn="l"/>
                <a:tab pos="5845175" algn="l"/>
              </a:tabLst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We used Linear Regression, a simple supervised learning method, to model the trend of cases.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815975" algn="l"/>
                <a:tab pos="1273175" algn="l"/>
                <a:tab pos="1730375" algn="l"/>
                <a:tab pos="2187575" algn="l"/>
                <a:tab pos="2644775" algn="l"/>
                <a:tab pos="3101975" algn="l"/>
                <a:tab pos="3559175" algn="l"/>
                <a:tab pos="4016375" algn="l"/>
                <a:tab pos="4473575" algn="l"/>
                <a:tab pos="4930775" algn="l"/>
                <a:tab pos="5387975" algn="l"/>
                <a:tab pos="5845175" algn="l"/>
              </a:tabLst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 Emoji" panose="020B0502040204020203" pitchFamily="34" charset="0"/>
              </a:rPr>
              <a:t>📌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Steps: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815975" algn="l"/>
                <a:tab pos="1273175" algn="l"/>
                <a:tab pos="1730375" algn="l"/>
                <a:tab pos="2187575" algn="l"/>
                <a:tab pos="2644775" algn="l"/>
                <a:tab pos="3101975" algn="l"/>
                <a:tab pos="3559175" algn="l"/>
                <a:tab pos="4016375" algn="l"/>
                <a:tab pos="4473575" algn="l"/>
                <a:tab pos="4930775" algn="l"/>
                <a:tab pos="5387975" algn="l"/>
                <a:tab pos="5845175" algn="l"/>
              </a:tabLst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Model: </a:t>
            </a:r>
            <a:r>
              <a:rPr kumimoji="0" lang="en-US" altLang="en-US" sz="32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LinearRegression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 from </a:t>
            </a:r>
            <a:r>
              <a:rPr kumimoji="0" lang="en-US" altLang="en-US" sz="32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sklearn.linear_model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815975" algn="l"/>
                <a:tab pos="1273175" algn="l"/>
                <a:tab pos="1730375" algn="l"/>
                <a:tab pos="2187575" algn="l"/>
                <a:tab pos="2644775" algn="l"/>
                <a:tab pos="3101975" algn="l"/>
                <a:tab pos="3559175" algn="l"/>
                <a:tab pos="4016375" algn="l"/>
                <a:tab pos="4473575" algn="l"/>
                <a:tab pos="4930775" algn="l"/>
                <a:tab pos="5387975" algn="l"/>
                <a:tab pos="5845175" algn="l"/>
              </a:tabLst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Training data: All days except last 30 days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815975" algn="l"/>
                <a:tab pos="1273175" algn="l"/>
                <a:tab pos="1730375" algn="l"/>
                <a:tab pos="2187575" algn="l"/>
                <a:tab pos="2644775" algn="l"/>
                <a:tab pos="3101975" algn="l"/>
                <a:tab pos="3559175" algn="l"/>
                <a:tab pos="4016375" algn="l"/>
                <a:tab pos="4473575" algn="l"/>
                <a:tab pos="4930775" algn="l"/>
                <a:tab pos="5387975" algn="l"/>
                <a:tab pos="5845175" algn="l"/>
              </a:tabLst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Future prediction: Next 30 days beyond the available data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815975" algn="l"/>
                <a:tab pos="1273175" algn="l"/>
                <a:tab pos="1730375" algn="l"/>
                <a:tab pos="2187575" algn="l"/>
                <a:tab pos="2644775" algn="l"/>
                <a:tab pos="3101975" algn="l"/>
                <a:tab pos="3559175" algn="l"/>
                <a:tab pos="4016375" algn="l"/>
                <a:tab pos="4473575" algn="l"/>
                <a:tab pos="4930775" algn="l"/>
                <a:tab pos="5387975" algn="l"/>
                <a:tab pos="5845175" algn="l"/>
              </a:tabLst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Segoe UI Symbol" panose="020B0502040204020203" pitchFamily="34" charset="0"/>
              </a:rPr>
              <a:t>🛠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Tools &amp; Libraries: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815975" algn="l"/>
                <a:tab pos="1273175" algn="l"/>
                <a:tab pos="1730375" algn="l"/>
                <a:tab pos="2187575" algn="l"/>
                <a:tab pos="2644775" algn="l"/>
                <a:tab pos="3101975" algn="l"/>
                <a:tab pos="3559175" algn="l"/>
                <a:tab pos="4016375" algn="l"/>
                <a:tab pos="4473575" algn="l"/>
                <a:tab pos="4930775" algn="l"/>
                <a:tab pos="5387975" algn="l"/>
                <a:tab pos="5845175" algn="l"/>
              </a:tabLst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pandas: For data manipulation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815975" algn="l"/>
                <a:tab pos="1273175" algn="l"/>
                <a:tab pos="1730375" algn="l"/>
                <a:tab pos="2187575" algn="l"/>
                <a:tab pos="2644775" algn="l"/>
                <a:tab pos="3101975" algn="l"/>
                <a:tab pos="3559175" algn="l"/>
                <a:tab pos="4016375" algn="l"/>
                <a:tab pos="4473575" algn="l"/>
                <a:tab pos="4930775" algn="l"/>
                <a:tab pos="5387975" algn="l"/>
                <a:tab pos="5845175" algn="l"/>
              </a:tabLst>
            </a:pPr>
            <a:r>
              <a:rPr kumimoji="0" lang="en-US" altLang="en-US" sz="32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numpy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For numerical operations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815975" algn="l"/>
                <a:tab pos="1273175" algn="l"/>
                <a:tab pos="1730375" algn="l"/>
                <a:tab pos="2187575" algn="l"/>
                <a:tab pos="2644775" algn="l"/>
                <a:tab pos="3101975" algn="l"/>
                <a:tab pos="3559175" algn="l"/>
                <a:tab pos="4016375" algn="l"/>
                <a:tab pos="4473575" algn="l"/>
                <a:tab pos="4930775" algn="l"/>
                <a:tab pos="5387975" algn="l"/>
                <a:tab pos="5845175" algn="l"/>
              </a:tabLst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scikit-learn: For machine learning model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815975" algn="l"/>
                <a:tab pos="1273175" algn="l"/>
                <a:tab pos="1730375" algn="l"/>
                <a:tab pos="2187575" algn="l"/>
                <a:tab pos="2644775" algn="l"/>
                <a:tab pos="3101975" algn="l"/>
                <a:tab pos="3559175" algn="l"/>
                <a:tab pos="4016375" algn="l"/>
                <a:tab pos="4473575" algn="l"/>
                <a:tab pos="4930775" algn="l"/>
                <a:tab pos="5387975" algn="l"/>
                <a:tab pos="5845175" algn="l"/>
              </a:tabLst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matplotlib: For visualization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3696870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36600" y="511254"/>
            <a:ext cx="4644271" cy="5805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36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Methodology</a:t>
            </a:r>
            <a:endParaRPr lang="en-US" sz="36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B012747-9BFA-20AC-96F8-58960B80ABE3}"/>
              </a:ext>
            </a:extLst>
          </p:cNvPr>
          <p:cNvSpPr/>
          <p:nvPr/>
        </p:nvSpPr>
        <p:spPr>
          <a:xfrm>
            <a:off x="12691431" y="7617618"/>
            <a:ext cx="1839817" cy="561860"/>
          </a:xfrm>
          <a:prstGeom prst="rect">
            <a:avLst/>
          </a:prstGeom>
          <a:solidFill>
            <a:srgbClr val="0915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A44F92B-7C21-E104-56CD-6DB7AABE9B36}"/>
              </a:ext>
            </a:extLst>
          </p:cNvPr>
          <p:cNvSpPr txBox="1"/>
          <p:nvPr/>
        </p:nvSpPr>
        <p:spPr>
          <a:xfrm>
            <a:off x="5794872" y="1786216"/>
            <a:ext cx="7315200" cy="24978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15000"/>
              </a:lnSpc>
              <a:spcAft>
                <a:spcPts val="1000"/>
              </a:spcAft>
              <a:buNone/>
            </a:pPr>
            <a:r>
              <a:rPr lang="en-IN" sz="1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800" b="1" dirty="0">
                <a:solidFill>
                  <a:schemeClr val="bg1"/>
                </a:solidFill>
                <a:effectLst/>
                <a:latin typeface="Segoe UI Emoji" panose="020B0502040204020203" pitchFamily="34" charset="0"/>
                <a:ea typeface="Times New Roman" panose="02020603050405020304" pitchFamily="18" charset="0"/>
                <a:cs typeface="Segoe UI Emoji" panose="020B0502040204020203" pitchFamily="34" charset="0"/>
              </a:rPr>
              <a:t>📥</a:t>
            </a:r>
            <a:r>
              <a:rPr lang="en-IN" sz="1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Data Collection</a:t>
            </a:r>
            <a:endParaRPr lang="en-US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>
              <a:lnSpc>
                <a:spcPct val="115000"/>
              </a:lnSpc>
              <a:spcAft>
                <a:spcPts val="1000"/>
              </a:spcAft>
              <a:buNone/>
            </a:pPr>
            <a:r>
              <a:rPr lang="en-IN" sz="1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Source: Johns Hopkins University (JHU CSSE COVID-19 dataset).</a:t>
            </a:r>
            <a:endParaRPr lang="en-US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>
              <a:lnSpc>
                <a:spcPct val="115000"/>
              </a:lnSpc>
              <a:spcAft>
                <a:spcPts val="1000"/>
              </a:spcAft>
              <a:buNone/>
            </a:pPr>
            <a:r>
              <a:rPr lang="en-IN" sz="1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File used: CONVENIENT_global_confirmed_cases.csv</a:t>
            </a:r>
            <a:endParaRPr lang="en-US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>
              <a:lnSpc>
                <a:spcPct val="115000"/>
              </a:lnSpc>
              <a:spcAft>
                <a:spcPts val="1000"/>
              </a:spcAft>
              <a:buNone/>
            </a:pPr>
            <a:r>
              <a:rPr lang="en-IN" sz="1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Type: Time-series data (date-wise cumulative confirmed cases per country).</a:t>
            </a:r>
            <a:endParaRPr lang="en-US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>
              <a:lnSpc>
                <a:spcPct val="115000"/>
              </a:lnSpc>
              <a:spcAft>
                <a:spcPts val="1000"/>
              </a:spcAft>
            </a:pPr>
            <a:r>
              <a:rPr lang="en-IN" sz="1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Country Selected: India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5352D7-2CD5-AE59-4E4F-9662097548BD}"/>
              </a:ext>
            </a:extLst>
          </p:cNvPr>
          <p:cNvSpPr txBox="1"/>
          <p:nvPr/>
        </p:nvSpPr>
        <p:spPr>
          <a:xfrm>
            <a:off x="407624" y="467182"/>
            <a:ext cx="7315200" cy="69071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15000"/>
              </a:lnSpc>
              <a:spcAft>
                <a:spcPts val="1000"/>
              </a:spcAft>
              <a:buNone/>
            </a:pPr>
            <a:r>
              <a:rPr lang="en-IN" sz="2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IN" sz="2800" b="1" dirty="0">
                <a:solidFill>
                  <a:schemeClr val="bg1"/>
                </a:solidFill>
                <a:effectLst/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.Data Preprocessing</a:t>
            </a:r>
            <a:endParaRPr lang="en-US" sz="2800" dirty="0">
              <a:solidFill>
                <a:schemeClr val="bg1"/>
              </a:solidFill>
              <a:effectLst/>
              <a:latin typeface="Bookman Old Style" panose="020506040505050202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2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Remove metadata rows and irrelevant columns.</a:t>
            </a:r>
            <a:endParaRPr lang="en-US" sz="28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2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Convert date strings to datetime format.</a:t>
            </a:r>
            <a:endParaRPr lang="en-US" sz="28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2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Set Date column as the index.</a:t>
            </a:r>
            <a:endParaRPr lang="en-US" sz="28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2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Select country-specific data (India).</a:t>
            </a:r>
            <a:endParaRPr lang="en-US" sz="28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2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Convert cumulative case numbers to numeric format.</a:t>
            </a:r>
            <a:endParaRPr lang="en-US" sz="28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2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Handle missing/null values using .</a:t>
            </a:r>
            <a:r>
              <a:rPr lang="en-IN" sz="2800" b="1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dropna</a:t>
            </a:r>
            <a:r>
              <a:rPr lang="en-IN" sz="2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 or imputation.</a:t>
            </a:r>
            <a:endParaRPr lang="en-US" sz="28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2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Create time index as feature (e.g., day 0, 1, 2, ..., N).</a:t>
            </a:r>
            <a:endParaRPr lang="en-US" sz="28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1AB7B02-1870-BA9B-4FD8-0DD4D587BF58}"/>
              </a:ext>
            </a:extLst>
          </p:cNvPr>
          <p:cNvSpPr txBox="1"/>
          <p:nvPr/>
        </p:nvSpPr>
        <p:spPr>
          <a:xfrm>
            <a:off x="8317735" y="616945"/>
            <a:ext cx="6026226" cy="5495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>
              <a:lnSpc>
                <a:spcPct val="115000"/>
              </a:lnSpc>
              <a:spcAft>
                <a:spcPts val="1000"/>
              </a:spcAft>
              <a:buNone/>
            </a:pPr>
            <a:r>
              <a:rPr lang="en-IN" sz="2800" b="1" dirty="0">
                <a:solidFill>
                  <a:schemeClr val="bg1"/>
                </a:solidFill>
                <a:effectLst/>
                <a:latin typeface="Bookman Old Style" panose="0205060405050502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3.Exploratory Data Analysis (EDA)</a:t>
            </a:r>
            <a:endParaRPr lang="en-US" sz="2800" dirty="0">
              <a:solidFill>
                <a:schemeClr val="bg1"/>
              </a:solidFill>
              <a:effectLst/>
              <a:latin typeface="Bookman Old Style" panose="020506040505050202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2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Plot raw case trends using Matplotlib/Seaborn.</a:t>
            </a:r>
            <a:endParaRPr lang="en-US" sz="28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2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Observe growth pattern (e.g., linear, exponential).</a:t>
            </a:r>
            <a:endParaRPr lang="en-US" sz="28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2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Optionally, perform log transformation if exponential growth is observed.</a:t>
            </a:r>
            <a:endParaRPr lang="en-US" sz="28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5551CAE-CE35-1B53-6FC0-F37064D5E81B}"/>
              </a:ext>
            </a:extLst>
          </p:cNvPr>
          <p:cNvSpPr/>
          <p:nvPr/>
        </p:nvSpPr>
        <p:spPr>
          <a:xfrm>
            <a:off x="12691431" y="7617618"/>
            <a:ext cx="1839817" cy="561860"/>
          </a:xfrm>
          <a:prstGeom prst="rect">
            <a:avLst/>
          </a:prstGeom>
          <a:solidFill>
            <a:srgbClr val="0915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8296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04769D-FE4A-845A-2D69-C654502809CC}"/>
              </a:ext>
            </a:extLst>
          </p:cNvPr>
          <p:cNvSpPr txBox="1"/>
          <p:nvPr/>
        </p:nvSpPr>
        <p:spPr>
          <a:xfrm>
            <a:off x="275421" y="573551"/>
            <a:ext cx="7315200" cy="64916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15000"/>
              </a:lnSpc>
              <a:spcAft>
                <a:spcPts val="1000"/>
              </a:spcAft>
              <a:buNone/>
            </a:pPr>
            <a:r>
              <a:rPr lang="en-IN" sz="32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4.Model Selection &amp; Building:</a:t>
            </a:r>
            <a:endParaRPr lang="en-US" sz="32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32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Linear Regression (baseline model).</a:t>
            </a:r>
            <a:endParaRPr lang="en-US" sz="32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32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Polynomial Regression (to capture non-linearity).</a:t>
            </a:r>
            <a:endParaRPr lang="en-US" sz="32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32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Advanced options: ARIMA, Facebook Prophet, LSTM (if needed).</a:t>
            </a:r>
            <a:endParaRPr lang="en-US" sz="32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32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For Linear Regression:</a:t>
            </a:r>
            <a:endParaRPr lang="en-US" sz="32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32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X (feature): time (in days).</a:t>
            </a:r>
            <a:endParaRPr lang="en-US" sz="32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32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y (target): cumulative confirmed cases.</a:t>
            </a:r>
            <a:endParaRPr lang="en-US" sz="32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A968FF-7ACE-3D9F-35B4-30682800B13D}"/>
              </a:ext>
            </a:extLst>
          </p:cNvPr>
          <p:cNvSpPr txBox="1"/>
          <p:nvPr/>
        </p:nvSpPr>
        <p:spPr>
          <a:xfrm>
            <a:off x="7678757" y="947450"/>
            <a:ext cx="5706737" cy="615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marR="0">
              <a:lnSpc>
                <a:spcPct val="115000"/>
              </a:lnSpc>
              <a:spcAft>
                <a:spcPts val="1000"/>
              </a:spcAft>
              <a:buNone/>
            </a:pPr>
            <a:r>
              <a:rPr lang="en-IN" sz="40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5.Model Training:</a:t>
            </a:r>
            <a:endParaRPr lang="en-US" sz="40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20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Train on majority of data (e.g., all but last 30 days).</a:t>
            </a:r>
            <a:endParaRPr lang="en-US" sz="20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20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Predict future values using extrapolated time steps.</a:t>
            </a:r>
            <a:endParaRPr lang="en-US" sz="20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marR="0">
              <a:lnSpc>
                <a:spcPct val="115000"/>
              </a:lnSpc>
              <a:spcAft>
                <a:spcPts val="1000"/>
              </a:spcAft>
              <a:buNone/>
            </a:pPr>
            <a:r>
              <a:rPr lang="en-IN" sz="2000" b="1" dirty="0">
                <a:solidFill>
                  <a:schemeClr val="bg1"/>
                </a:solidFill>
                <a:effectLst/>
                <a:latin typeface="Segoe UI Emoji" panose="020B0502040204020203" pitchFamily="34" charset="0"/>
                <a:ea typeface="Times New Roman" panose="02020603050405020304" pitchFamily="18" charset="0"/>
                <a:cs typeface="Segoe UI Emoji" panose="020B0502040204020203" pitchFamily="34" charset="0"/>
              </a:rPr>
              <a:t>🧪</a:t>
            </a:r>
            <a:r>
              <a:rPr lang="en-IN" sz="20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Model Evaluation:</a:t>
            </a:r>
            <a:endParaRPr lang="en-US" sz="20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20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MAE (Mean Absolute Error)</a:t>
            </a:r>
            <a:endParaRPr lang="en-US" sz="20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20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MSE (Mean Squared Error)</a:t>
            </a:r>
            <a:endParaRPr lang="en-US" sz="20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20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RMSE (Root Mean Squared Error)</a:t>
            </a:r>
            <a:endParaRPr lang="en-US" sz="20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20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R² Score (goodness-of-fit)</a:t>
            </a:r>
            <a:endParaRPr lang="en-US" sz="20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20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Evaluate predictions on both train and test splits.</a:t>
            </a:r>
            <a:endParaRPr lang="en-US" sz="20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EF4CDF2-A0FD-E09D-0F71-31016C0028EB}"/>
              </a:ext>
            </a:extLst>
          </p:cNvPr>
          <p:cNvSpPr/>
          <p:nvPr/>
        </p:nvSpPr>
        <p:spPr>
          <a:xfrm>
            <a:off x="12691431" y="7617618"/>
            <a:ext cx="1839817" cy="561860"/>
          </a:xfrm>
          <a:prstGeom prst="rect">
            <a:avLst/>
          </a:prstGeom>
          <a:solidFill>
            <a:srgbClr val="0915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980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C13C66B-F9EA-A74B-6059-ADE41F0D5EF1}"/>
              </a:ext>
            </a:extLst>
          </p:cNvPr>
          <p:cNvSpPr txBox="1"/>
          <p:nvPr/>
        </p:nvSpPr>
        <p:spPr>
          <a:xfrm>
            <a:off x="694062" y="643421"/>
            <a:ext cx="13638882" cy="81942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marR="0">
              <a:lnSpc>
                <a:spcPct val="115000"/>
              </a:lnSpc>
              <a:spcAft>
                <a:spcPts val="1000"/>
              </a:spcAft>
              <a:buNone/>
            </a:pPr>
            <a:r>
              <a:rPr lang="en-IN" sz="3600" b="1" dirty="0">
                <a:solidFill>
                  <a:schemeClr val="bg1"/>
                </a:solidFill>
                <a:effectLst/>
                <a:latin typeface="Segoe UI Emoji" panose="020B0502040204020203" pitchFamily="34" charset="0"/>
                <a:ea typeface="Times New Roman" panose="02020603050405020304" pitchFamily="18" charset="0"/>
                <a:cs typeface="Segoe UI Emoji" panose="020B0502040204020203" pitchFamily="34" charset="0"/>
              </a:rPr>
              <a:t>📈</a:t>
            </a:r>
            <a:r>
              <a:rPr lang="en-IN" sz="36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Visualization</a:t>
            </a:r>
            <a:endParaRPr lang="en-US" sz="36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16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Plot actual vs predicted case counts.</a:t>
            </a:r>
            <a:endParaRPr lang="en-US" sz="16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16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Use a vertical line to indicate the train-test split.</a:t>
            </a:r>
            <a:endParaRPr lang="en-US" sz="16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16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Forecast 30 future days and display as a dotted/dashed line.</a:t>
            </a:r>
            <a:endParaRPr lang="en-US" sz="16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marR="0">
              <a:lnSpc>
                <a:spcPct val="115000"/>
              </a:lnSpc>
              <a:spcAft>
                <a:spcPts val="1000"/>
              </a:spcAft>
              <a:buNone/>
            </a:pPr>
            <a:r>
              <a:rPr lang="en-IN" sz="3600" b="1" dirty="0">
                <a:solidFill>
                  <a:schemeClr val="bg1"/>
                </a:solidFill>
                <a:effectLst/>
                <a:latin typeface="Segoe UI Emoji" panose="020B0502040204020203" pitchFamily="34" charset="0"/>
                <a:ea typeface="Times New Roman" panose="02020603050405020304" pitchFamily="18" charset="0"/>
                <a:cs typeface="Segoe UI Emoji" panose="020B0502040204020203" pitchFamily="34" charset="0"/>
              </a:rPr>
              <a:t>📌</a:t>
            </a:r>
            <a:r>
              <a:rPr lang="en-IN" sz="36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Result Interpretation</a:t>
            </a:r>
            <a:endParaRPr lang="en-US" sz="36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16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Assess whether the model captures the trend well.</a:t>
            </a:r>
            <a:endParaRPr lang="en-US" sz="16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16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Use R² to check how well the model explains variance.</a:t>
            </a:r>
            <a:endParaRPr lang="en-US" sz="16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16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Identify overfitting or underfitting based on metrics.</a:t>
            </a:r>
            <a:endParaRPr lang="en-US" sz="16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marR="0">
              <a:lnSpc>
                <a:spcPct val="115000"/>
              </a:lnSpc>
              <a:spcAft>
                <a:spcPts val="1000"/>
              </a:spcAft>
              <a:buNone/>
            </a:pPr>
            <a:r>
              <a:rPr lang="en-IN" sz="3600" b="1" dirty="0">
                <a:solidFill>
                  <a:schemeClr val="bg1"/>
                </a:solidFill>
                <a:effectLst/>
                <a:latin typeface="Segoe UI Symbol" panose="020B0502040204020203" pitchFamily="34" charset="0"/>
                <a:ea typeface="Times New Roman" panose="02020603050405020304" pitchFamily="18" charset="0"/>
                <a:cs typeface="Segoe UI Symbol" panose="020B0502040204020203" pitchFamily="34" charset="0"/>
              </a:rPr>
              <a:t>🛠</a:t>
            </a:r>
            <a:r>
              <a:rPr lang="en-IN" sz="36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Recommendations</a:t>
            </a:r>
            <a:endParaRPr lang="en-US" sz="36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16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If linear model underfits, try polynomial or exponential fitting.</a:t>
            </a:r>
            <a:endParaRPr lang="en-US" sz="16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16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For realistic forecasting, consider epidemiological models or LSTM/Prophet.</a:t>
            </a:r>
            <a:endParaRPr lang="en-US" sz="16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marR="0">
              <a:lnSpc>
                <a:spcPct val="115000"/>
              </a:lnSpc>
              <a:spcAft>
                <a:spcPts val="1000"/>
              </a:spcAft>
              <a:buNone/>
            </a:pPr>
            <a:r>
              <a:rPr lang="en-IN" sz="3600" b="1" dirty="0">
                <a:solidFill>
                  <a:schemeClr val="bg1"/>
                </a:solidFill>
                <a:effectLst/>
                <a:latin typeface="Segoe UI Emoji" panose="020B0502040204020203" pitchFamily="34" charset="0"/>
                <a:ea typeface="Times New Roman" panose="02020603050405020304" pitchFamily="18" charset="0"/>
                <a:cs typeface="Segoe UI Emoji" panose="020B0502040204020203" pitchFamily="34" charset="0"/>
              </a:rPr>
              <a:t>📦</a:t>
            </a:r>
            <a:r>
              <a:rPr lang="en-IN" sz="36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Future Enhancements</a:t>
            </a:r>
            <a:endParaRPr lang="en-US" sz="36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16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Use daily new cases instead of cumulative counts.</a:t>
            </a:r>
            <a:endParaRPr lang="en-US" sz="16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16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Incorporate external features (e.g., lockdown dates, testing rates).</a:t>
            </a:r>
            <a:endParaRPr lang="en-US" sz="16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1000"/>
              </a:spcAft>
              <a:buSzPts val="1000"/>
              <a:buFont typeface="Courier New" panose="02070309020205020404" pitchFamily="49" charset="0"/>
              <a:buChar char="o"/>
              <a:tabLst>
                <a:tab pos="685800" algn="l"/>
              </a:tabLst>
            </a:pPr>
            <a:r>
              <a:rPr lang="en-IN" sz="16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Try ensemble methods or neural networks for more accurate prediction.</a:t>
            </a:r>
            <a:endParaRPr lang="en-US" sz="16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br>
              <a:rPr lang="en-IN" sz="16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6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US" sz="16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8CBEC58-33DF-ADD7-178B-B1378B335550}"/>
              </a:ext>
            </a:extLst>
          </p:cNvPr>
          <p:cNvSpPr/>
          <p:nvPr/>
        </p:nvSpPr>
        <p:spPr>
          <a:xfrm>
            <a:off x="12691431" y="7617618"/>
            <a:ext cx="1839817" cy="561860"/>
          </a:xfrm>
          <a:prstGeom prst="rect">
            <a:avLst/>
          </a:prstGeom>
          <a:solidFill>
            <a:srgbClr val="0915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3314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896</Words>
  <Application>Microsoft Office PowerPoint</Application>
  <PresentationFormat>Custom</PresentationFormat>
  <Paragraphs>125</Paragraphs>
  <Slides>13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5" baseType="lpstr">
      <vt:lpstr>Arial</vt:lpstr>
      <vt:lpstr>Sylfaen</vt:lpstr>
      <vt:lpstr>Segoe UI Emoji</vt:lpstr>
      <vt:lpstr>Merriweather</vt:lpstr>
      <vt:lpstr>Calibri</vt:lpstr>
      <vt:lpstr>Garamond</vt:lpstr>
      <vt:lpstr>Sitka Heading</vt:lpstr>
      <vt:lpstr>Segoe UI Symbol</vt:lpstr>
      <vt:lpstr>Times New Roman</vt:lpstr>
      <vt:lpstr>Bookman Old Style</vt:lpstr>
      <vt:lpstr>Courier New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Varun Srivastava</cp:lastModifiedBy>
  <cp:revision>3</cp:revision>
  <dcterms:created xsi:type="dcterms:W3CDTF">2025-05-27T05:10:52Z</dcterms:created>
  <dcterms:modified xsi:type="dcterms:W3CDTF">2025-05-27T06:08:15Z</dcterms:modified>
</cp:coreProperties>
</file>